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2.jpg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27.jpg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0" r:id="rId2"/>
    <p:sldId id="269" r:id="rId3"/>
    <p:sldId id="271" r:id="rId4"/>
    <p:sldId id="272" r:id="rId5"/>
    <p:sldId id="256" r:id="rId6"/>
    <p:sldId id="277" r:id="rId7"/>
    <p:sldId id="261" r:id="rId8"/>
    <p:sldId id="273" r:id="rId9"/>
    <p:sldId id="274" r:id="rId10"/>
    <p:sldId id="263" r:id="rId11"/>
    <p:sldId id="262" r:id="rId12"/>
    <p:sldId id="275" r:id="rId13"/>
    <p:sldId id="257" r:id="rId14"/>
    <p:sldId id="258" r:id="rId15"/>
    <p:sldId id="259" r:id="rId16"/>
    <p:sldId id="276" r:id="rId17"/>
    <p:sldId id="260" r:id="rId18"/>
    <p:sldId id="264" r:id="rId19"/>
    <p:sldId id="265" r:id="rId20"/>
    <p:sldId id="266" r:id="rId21"/>
    <p:sldId id="267" r:id="rId22"/>
    <p:sldId id="26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84" autoAdjust="0"/>
  </p:normalViewPr>
  <p:slideViewPr>
    <p:cSldViewPr>
      <p:cViewPr>
        <p:scale>
          <a:sx n="75" d="100"/>
          <a:sy n="75" d="100"/>
        </p:scale>
        <p:origin x="-1152" y="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F9D691-3097-4466-8781-D326C9922073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en-US"/>
        </a:p>
      </dgm:t>
    </dgm:pt>
    <dgm:pt modelId="{D268FA75-A581-494F-8F57-673F0FB72CF5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 smtClean="0">
              <a:latin typeface="NikoshBAN" pitchFamily="2" charset="0"/>
              <a:cs typeface="NikoshBAN" pitchFamily="2" charset="0"/>
            </a:rPr>
            <a:t>  </a:t>
          </a:r>
          <a:r>
            <a:rPr lang="bn-BD" dirty="0" smtClean="0">
              <a:latin typeface="NikoshBAN" pitchFamily="2" charset="0"/>
              <a:cs typeface="NikoshBAN" pitchFamily="2" charset="0"/>
            </a:rPr>
            <a:t>বাংলা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দেশের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ক্রিকেট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দল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যখন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জিতে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যায়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তখন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তোমরা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দেশের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পতাকা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নিয়ে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কেন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উচ্ছ্বসিত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হও</a:t>
          </a:r>
          <a:r>
            <a:rPr lang="en-US" dirty="0" smtClean="0">
              <a:latin typeface="NikoshBAN" pitchFamily="2" charset="0"/>
              <a:cs typeface="NikoshBAN" pitchFamily="2" charset="0"/>
            </a:rPr>
            <a:t>- 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আলোচনা</a:t>
          </a:r>
          <a:r>
            <a:rPr lang="en-US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dirty="0" err="1" smtClean="0">
              <a:latin typeface="NikoshBAN" pitchFamily="2" charset="0"/>
              <a:cs typeface="NikoshBAN" pitchFamily="2" charset="0"/>
            </a:rPr>
            <a:t>কর</a:t>
          </a:r>
          <a:r>
            <a:rPr lang="bn-BD" dirty="0" smtClean="0">
              <a:latin typeface="NikoshBAN" pitchFamily="2" charset="0"/>
              <a:cs typeface="NikoshBAN" pitchFamily="2" charset="0"/>
            </a:rPr>
            <a:t>।</a:t>
          </a:r>
          <a:endParaRPr lang="en-US" dirty="0"/>
        </a:p>
      </dgm:t>
    </dgm:pt>
    <dgm:pt modelId="{9506764A-F719-4808-930F-7E07010068E5}" type="parTrans" cxnId="{9889ABEF-0612-476B-94D1-BFA2BEF9A406}">
      <dgm:prSet/>
      <dgm:spPr/>
      <dgm:t>
        <a:bodyPr/>
        <a:lstStyle/>
        <a:p>
          <a:endParaRPr lang="en-US"/>
        </a:p>
      </dgm:t>
    </dgm:pt>
    <dgm:pt modelId="{58498150-CDA8-4B1B-9E83-15FD8F82377C}" type="sibTrans" cxnId="{9889ABEF-0612-476B-94D1-BFA2BEF9A406}">
      <dgm:prSet/>
      <dgm:spPr/>
      <dgm:t>
        <a:bodyPr/>
        <a:lstStyle/>
        <a:p>
          <a:endParaRPr lang="en-US"/>
        </a:p>
      </dgm:t>
    </dgm:pt>
    <dgm:pt modelId="{6F662E97-E5E3-4CEB-B637-15B73671BB93}" type="pres">
      <dgm:prSet presAssocID="{E3F9D691-3097-4466-8781-D326C992207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3AC4F6-249F-4CC5-84DB-C1028D5CF4C0}" type="pres">
      <dgm:prSet presAssocID="{D268FA75-A581-494F-8F57-673F0FB72CF5}" presName="node" presStyleLbl="node1" presStyleIdx="0" presStyleCnt="1" custLinFactNeighborX="-6667" custLinFactNeighborY="78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2836C4-EE63-4DB3-AAFB-95A88AF5E55C}" type="presOf" srcId="{E3F9D691-3097-4466-8781-D326C9922073}" destId="{6F662E97-E5E3-4CEB-B637-15B73671BB93}" srcOrd="0" destOrd="0" presId="urn:microsoft.com/office/officeart/2005/8/layout/hList6"/>
    <dgm:cxn modelId="{9889ABEF-0612-476B-94D1-BFA2BEF9A406}" srcId="{E3F9D691-3097-4466-8781-D326C9922073}" destId="{D268FA75-A581-494F-8F57-673F0FB72CF5}" srcOrd="0" destOrd="0" parTransId="{9506764A-F719-4808-930F-7E07010068E5}" sibTransId="{58498150-CDA8-4B1B-9E83-15FD8F82377C}"/>
    <dgm:cxn modelId="{348B4931-C387-48CC-8965-F01275BDDCED}" type="presOf" srcId="{D268FA75-A581-494F-8F57-673F0FB72CF5}" destId="{093AC4F6-249F-4CC5-84DB-C1028D5CF4C0}" srcOrd="0" destOrd="0" presId="urn:microsoft.com/office/officeart/2005/8/layout/hList6"/>
    <dgm:cxn modelId="{32AA34D3-94C2-4655-8B90-D85FA8C7A776}" type="presParOf" srcId="{6F662E97-E5E3-4CEB-B637-15B73671BB93}" destId="{093AC4F6-249F-4CC5-84DB-C1028D5CF4C0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3AC4F6-249F-4CC5-84DB-C1028D5CF4C0}">
      <dsp:nvSpPr>
        <dsp:cNvPr id="0" name=""/>
        <dsp:cNvSpPr/>
      </dsp:nvSpPr>
      <dsp:spPr>
        <a:xfrm rot="16200000">
          <a:off x="1257299" y="-1257299"/>
          <a:ext cx="4953000" cy="7467600"/>
        </a:xfrm>
        <a:prstGeom prst="flowChartManualOperation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42900" tIns="0" rIns="341313" bIns="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kern="1200" dirty="0" smtClean="0">
              <a:latin typeface="NikoshBAN" pitchFamily="2" charset="0"/>
              <a:cs typeface="NikoshBAN" pitchFamily="2" charset="0"/>
            </a:rPr>
            <a:t>  </a:t>
          </a:r>
          <a:r>
            <a:rPr lang="bn-BD" sz="5400" kern="1200" dirty="0" smtClean="0">
              <a:latin typeface="NikoshBAN" pitchFamily="2" charset="0"/>
              <a:cs typeface="NikoshBAN" pitchFamily="2" charset="0"/>
            </a:rPr>
            <a:t>বাংলা</a:t>
          </a:r>
          <a:r>
            <a:rPr lang="en-US" sz="5400" kern="1200" dirty="0" err="1" smtClean="0">
              <a:latin typeface="NikoshBAN" pitchFamily="2" charset="0"/>
              <a:cs typeface="NikoshBAN" pitchFamily="2" charset="0"/>
            </a:rPr>
            <a:t>দেশের</a:t>
          </a:r>
          <a:r>
            <a:rPr lang="en-US" sz="5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5400" kern="1200" dirty="0" err="1" smtClean="0">
              <a:latin typeface="NikoshBAN" pitchFamily="2" charset="0"/>
              <a:cs typeface="NikoshBAN" pitchFamily="2" charset="0"/>
            </a:rPr>
            <a:t>ক্রিকেট</a:t>
          </a:r>
          <a:r>
            <a:rPr lang="en-US" sz="5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5400" kern="1200" dirty="0" err="1" smtClean="0">
              <a:latin typeface="NikoshBAN" pitchFamily="2" charset="0"/>
              <a:cs typeface="NikoshBAN" pitchFamily="2" charset="0"/>
            </a:rPr>
            <a:t>দল</a:t>
          </a:r>
          <a:r>
            <a:rPr lang="en-US" sz="5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5400" kern="1200" dirty="0" err="1" smtClean="0">
              <a:latin typeface="NikoshBAN" pitchFamily="2" charset="0"/>
              <a:cs typeface="NikoshBAN" pitchFamily="2" charset="0"/>
            </a:rPr>
            <a:t>যখন</a:t>
          </a:r>
          <a:r>
            <a:rPr lang="en-US" sz="5400" kern="1200" dirty="0" smtClean="0">
              <a:latin typeface="NikoshBAN" pitchFamily="2" charset="0"/>
              <a:cs typeface="NikoshBAN" pitchFamily="2" charset="0"/>
            </a:rPr>
            <a:t>  </a:t>
          </a:r>
          <a:r>
            <a:rPr lang="en-US" sz="5400" kern="1200" dirty="0" err="1" smtClean="0">
              <a:latin typeface="NikoshBAN" pitchFamily="2" charset="0"/>
              <a:cs typeface="NikoshBAN" pitchFamily="2" charset="0"/>
            </a:rPr>
            <a:t>জিতে</a:t>
          </a:r>
          <a:r>
            <a:rPr lang="en-US" sz="5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5400" kern="1200" dirty="0" err="1" smtClean="0">
              <a:latin typeface="NikoshBAN" pitchFamily="2" charset="0"/>
              <a:cs typeface="NikoshBAN" pitchFamily="2" charset="0"/>
            </a:rPr>
            <a:t>যায়</a:t>
          </a:r>
          <a:r>
            <a:rPr lang="en-US" sz="5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5400" kern="1200" dirty="0" err="1" smtClean="0">
              <a:latin typeface="NikoshBAN" pitchFamily="2" charset="0"/>
              <a:cs typeface="NikoshBAN" pitchFamily="2" charset="0"/>
            </a:rPr>
            <a:t>তখন</a:t>
          </a:r>
          <a:r>
            <a:rPr lang="en-US" sz="5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5400" kern="1200" dirty="0" err="1" smtClean="0">
              <a:latin typeface="NikoshBAN" pitchFamily="2" charset="0"/>
              <a:cs typeface="NikoshBAN" pitchFamily="2" charset="0"/>
            </a:rPr>
            <a:t>তোমরা</a:t>
          </a:r>
          <a:r>
            <a:rPr lang="en-US" sz="5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5400" kern="1200" dirty="0" err="1" smtClean="0">
              <a:latin typeface="NikoshBAN" pitchFamily="2" charset="0"/>
              <a:cs typeface="NikoshBAN" pitchFamily="2" charset="0"/>
            </a:rPr>
            <a:t>দেশের</a:t>
          </a:r>
          <a:r>
            <a:rPr lang="en-US" sz="5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5400" kern="1200" dirty="0" err="1" smtClean="0">
              <a:latin typeface="NikoshBAN" pitchFamily="2" charset="0"/>
              <a:cs typeface="NikoshBAN" pitchFamily="2" charset="0"/>
            </a:rPr>
            <a:t>পতাকা</a:t>
          </a:r>
          <a:r>
            <a:rPr lang="en-US" sz="5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5400" kern="1200" dirty="0" err="1" smtClean="0">
              <a:latin typeface="NikoshBAN" pitchFamily="2" charset="0"/>
              <a:cs typeface="NikoshBAN" pitchFamily="2" charset="0"/>
            </a:rPr>
            <a:t>নিয়ে</a:t>
          </a:r>
          <a:r>
            <a:rPr lang="en-US" sz="5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5400" kern="1200" dirty="0" err="1" smtClean="0">
              <a:latin typeface="NikoshBAN" pitchFamily="2" charset="0"/>
              <a:cs typeface="NikoshBAN" pitchFamily="2" charset="0"/>
            </a:rPr>
            <a:t>কেন</a:t>
          </a:r>
          <a:r>
            <a:rPr lang="en-US" sz="5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5400" kern="1200" dirty="0" err="1" smtClean="0">
              <a:latin typeface="NikoshBAN" pitchFamily="2" charset="0"/>
              <a:cs typeface="NikoshBAN" pitchFamily="2" charset="0"/>
            </a:rPr>
            <a:t>উচ্ছ্বসিত</a:t>
          </a:r>
          <a:r>
            <a:rPr lang="en-US" sz="5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5400" kern="1200" dirty="0" err="1" smtClean="0">
              <a:latin typeface="NikoshBAN" pitchFamily="2" charset="0"/>
              <a:cs typeface="NikoshBAN" pitchFamily="2" charset="0"/>
            </a:rPr>
            <a:t>হও</a:t>
          </a:r>
          <a:r>
            <a:rPr lang="en-US" sz="5400" kern="1200" dirty="0" smtClean="0">
              <a:latin typeface="NikoshBAN" pitchFamily="2" charset="0"/>
              <a:cs typeface="NikoshBAN" pitchFamily="2" charset="0"/>
            </a:rPr>
            <a:t>-  </a:t>
          </a:r>
          <a:r>
            <a:rPr lang="en-US" sz="5400" kern="1200" dirty="0" err="1" smtClean="0">
              <a:latin typeface="NikoshBAN" pitchFamily="2" charset="0"/>
              <a:cs typeface="NikoshBAN" pitchFamily="2" charset="0"/>
            </a:rPr>
            <a:t>আলোচনা</a:t>
          </a:r>
          <a:r>
            <a:rPr lang="en-US" sz="5400" kern="1200" dirty="0" smtClean="0">
              <a:latin typeface="NikoshBAN" pitchFamily="2" charset="0"/>
              <a:cs typeface="NikoshBAN" pitchFamily="2" charset="0"/>
            </a:rPr>
            <a:t> </a:t>
          </a:r>
          <a:r>
            <a:rPr lang="en-US" sz="5400" kern="1200" dirty="0" err="1" smtClean="0">
              <a:latin typeface="NikoshBAN" pitchFamily="2" charset="0"/>
              <a:cs typeface="NikoshBAN" pitchFamily="2" charset="0"/>
            </a:rPr>
            <a:t>কর</a:t>
          </a:r>
          <a:r>
            <a:rPr lang="bn-BD" sz="5400" kern="1200" dirty="0" smtClean="0">
              <a:latin typeface="NikoshBAN" pitchFamily="2" charset="0"/>
              <a:cs typeface="NikoshBAN" pitchFamily="2" charset="0"/>
            </a:rPr>
            <a:t>।</a:t>
          </a:r>
          <a:endParaRPr lang="en-US" sz="5400" kern="1200" dirty="0"/>
        </a:p>
      </dsp:txBody>
      <dsp:txXfrm rot="5400000">
        <a:off x="-1" y="990601"/>
        <a:ext cx="7467600" cy="2971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EA132-8A28-4D71-BE6C-5BE673B6098D}" type="datetimeFigureOut">
              <a:rPr lang="en-US" smtClean="0"/>
              <a:t>8/8/2016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C2456-7B45-4335-B253-DEA2B580B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2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স্লাইডটি পাঠসংশ্লিষ্ট করা হয়েছে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ছবি নিয়ে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শিক্ষার্থী প্রশ্ন করলে উত্তর দিতে হবে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না করলে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এই স্লাইড নিয়ে আলোচনা নিষ্প্রয়োজন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2456-7B45-4335-B253-DEA2B580BA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78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শিক্ষক প্রয়োজনে মূল্যায়নের প্রশ্ন পরিবর্তন করে নিতে পারেন।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সঠিক উত্তরের জন্য ডান</a:t>
            </a:r>
            <a:r>
              <a:rPr lang="bn-BD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পাশের উপরের কোনায়  ক্লিক করতে হবে।</a:t>
            </a:r>
            <a:endParaRPr lang="en-A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35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শিক্ষক প্রয়োজনে মূল্যায়নের প্রশ্ন পরিবর্তন করে নিতে পারেন।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সঠিক উত্তরের জন্য ডান</a:t>
            </a:r>
            <a:r>
              <a:rPr lang="bn-BD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পাশের উপরের কোনায়  ক্লিক করতে হবে।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34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শিক্ষক প্রয়োজনে   অন্য উপায়ে বাড়ির কাজ( বাড়ির কাজ অবশ্যই শিক্ষার্থীর চিন্তন শক্তি বিকাশে সহায়ক হতে হবে) দিতে পারেন।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F1B17-7772-42F4-ABC0-1A267B5BEC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63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শিক্ষক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অন্যের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পরিচিতি</a:t>
            </a:r>
            <a:r>
              <a:rPr lang="en-US" baseline="0" dirty="0" smtClean="0"/>
              <a:t> Hide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2456-7B45-4335-B253-DEA2B580BA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80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এই</a:t>
            </a:r>
            <a:r>
              <a:rPr lang="en-US" dirty="0" smtClean="0"/>
              <a:t> </a:t>
            </a:r>
            <a:r>
              <a:rPr lang="en-US" dirty="0" err="1" smtClean="0"/>
              <a:t>স্লাইডে</a:t>
            </a:r>
            <a:r>
              <a:rPr lang="en-US" dirty="0" smtClean="0"/>
              <a:t> </a:t>
            </a:r>
            <a:r>
              <a:rPr lang="en-US" dirty="0" err="1" smtClean="0"/>
              <a:t>প্রশ্নোত্তর</a:t>
            </a:r>
            <a:r>
              <a:rPr lang="en-US" dirty="0" smtClean="0"/>
              <a:t> </a:t>
            </a:r>
            <a:r>
              <a:rPr lang="en-US" dirty="0" err="1" smtClean="0"/>
              <a:t>এর</a:t>
            </a:r>
            <a:r>
              <a:rPr lang="en-US" dirty="0" smtClean="0"/>
              <a:t>  </a:t>
            </a:r>
            <a:r>
              <a:rPr lang="en-US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ঘোষণার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চেষ্টা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 </a:t>
            </a:r>
            <a:r>
              <a:rPr lang="en-US" baseline="0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নিজস্ব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অন্য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উপায়েও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পূর্বজ্ঞান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যাচাই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ঘোষণা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।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2456-7B45-4335-B253-DEA2B580BA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07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04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 নিজে  আদর্শ পাঠ দিবেন এবং শিক্ষার্থীদের দ্বারা সরব পাঠ  সম্পন্ন করাবেন</a:t>
            </a:r>
            <a:r>
              <a:rPr lang="bn-BD" baseline="0" dirty="0" smtClean="0"/>
              <a:t>।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67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এখানে শিক্ষক যেকোন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পাঠ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সংশ্লিষ্ট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ছবি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বা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প্রশ্ন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দিয়ে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দিয়ে জোড়ায় কাজ দিতে পারেন।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76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এই স্লাইডে  একের পর এক  ছবিগুলো   আসবে  এবং শিক্ষার্থীদের প্রশ্ন করা হবে:  পাঠের সাথে ছবিগুলোর সম্পর্ক কী তা  Text আকারে দেখানো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এরপর বিষয়বস্তু আলোচনা করা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2456-7B45-4335-B253-DEA2B580BA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83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এই স্লাইডে  একের পর এক  ছবিগুলো   আসবে  এবং শিক্ষার্থীদের প্রশ্ন করা হবে:  পাঠের সাথে ছবিগুলোর সম্পর্ক কী তা  Text আকারে দেখানো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এরপর বিষয়বস্তু আলোচনা করা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C2456-7B45-4335-B253-DEA2B580BA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98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এখানে শিক্ষক 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পাঠ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সংশ্লিষ্ট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যেকোন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প্রশ্ন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দিয়ে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দলগত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কাজ দিতে পারেন।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20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533400"/>
            <a:ext cx="8229600" cy="1905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সম্মানিত শিক্ষকবৃন্দের জন্য এই স্লাইডটি । তাই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Hide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করে রাখা হয়েছে। 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667000"/>
            <a:ext cx="8229600" cy="36576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bn-BD" sz="28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এই পাঠ উপস্থাপনের জন্য স্লাইডের নিচের দিকে নোটে প্রয়োজনীয় নির্দেশনা দেয়া আছে।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শিক্ষকমণ্ডলী প্রয়োজনে পাঠ উপস্থাপনের ক্ষেত্রে নিজস্ব কৌশল প্রয়োগ করতে পারবেন। প্রেজেন্টেশনটি </a:t>
            </a:r>
            <a:r>
              <a:rPr lang="en-A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F5 </a:t>
            </a:r>
            <a:r>
              <a:rPr lang="en-A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Key 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চেপে শুরু করতে পারেন। তাহলে </a:t>
            </a:r>
            <a:r>
              <a:rPr lang="en-A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Hide Slide Show 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করবে না।</a:t>
            </a:r>
            <a:endParaRPr lang="en-AU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71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171185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838200" y="4800600"/>
            <a:ext cx="7239000" cy="1295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এসো একটি রবীন্দ্র সঙ্গীত শুনি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50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81000"/>
            <a:ext cx="2133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পুঞ্জ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1800" y="1993095"/>
            <a:ext cx="2133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খড়্‌গ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3733800"/>
            <a:ext cx="2133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দীপ্তিরাশি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5562600"/>
            <a:ext cx="2133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অশনি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72200" y="381000"/>
            <a:ext cx="2133600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স্তুপ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72200" y="1967695"/>
            <a:ext cx="2133600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যুদ্ধে ব্যবহৃত প্রাচীন অস্ত্র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2200" y="3601655"/>
            <a:ext cx="2133600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আলোর ছটা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72200" y="5257800"/>
            <a:ext cx="2133600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বজ্র,বাজ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410" y="34724"/>
            <a:ext cx="2209800" cy="152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410" y="1676400"/>
            <a:ext cx="2209800" cy="152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4" t="14446" r="15000" b="13291"/>
          <a:stretch/>
        </p:blipFill>
        <p:spPr>
          <a:xfrm>
            <a:off x="3053304" y="3429000"/>
            <a:ext cx="2209801" cy="152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304" y="5257800"/>
            <a:ext cx="2209801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2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Vertical Scroll 3"/>
          <p:cNvSpPr/>
          <p:nvPr/>
        </p:nvSpPr>
        <p:spPr>
          <a:xfrm>
            <a:off x="2362200" y="152400"/>
            <a:ext cx="3581400" cy="685800"/>
          </a:xfrm>
          <a:prstGeom prst="verticalScroll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21780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bn-BD" sz="4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জোড়ায় কাজ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" y="5760720"/>
            <a:ext cx="7924800" cy="990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উপরের  ছবি</a:t>
            </a:r>
            <a:r>
              <a:rPr lang="en-US" sz="32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ভালোভাবে দেখে  </a:t>
            </a:r>
            <a:r>
              <a:rPr lang="en-US" sz="32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তিনটি</a:t>
            </a:r>
            <a:r>
              <a:rPr lang="en-US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বাক্য</a:t>
            </a:r>
            <a:r>
              <a:rPr lang="en-US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লেখ।</a:t>
            </a:r>
            <a:endParaRPr lang="en-US" sz="32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27405"/>
            <a:ext cx="5029200" cy="338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0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2590800"/>
            <a:ext cx="7772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n-BD" sz="36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BD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আজি  বাংলাদেশের হৃদয়  হতে </a:t>
            </a:r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কখন আপনি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তুমি এই 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অপরূপ </a:t>
            </a:r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রূপে বাহির 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হলে </a:t>
            </a:r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জননী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!</a:t>
            </a:r>
            <a:endParaRPr lang="en-US" sz="36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ওগো মা, তোমায় দেখে দেখে 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আঁখি </a:t>
            </a:r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না ফিরে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!</a:t>
            </a:r>
            <a:endParaRPr lang="en-US" sz="36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তোমার 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দুয়ার </a:t>
            </a:r>
            <a:r>
              <a:rPr lang="bn-BD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আজি খুলে গেছে সোনার মন্দিরে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!!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353" y="533400"/>
            <a:ext cx="5374247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6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00" y="3743596"/>
            <a:ext cx="3387322" cy="24345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683908"/>
            <a:ext cx="8077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ডান হাতে তোর 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খড়্‌গ জ্বলে,  বাঁ </a:t>
            </a:r>
            <a:r>
              <a:rPr lang="bn-BD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হাত করে শঙ্কাহরণ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endParaRPr lang="en-US" sz="28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দুই নয়নে স্নেহের হাসি, 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ললাটনেত্র   আগুনবরণ।</a:t>
            </a:r>
            <a:endParaRPr lang="en-US" sz="28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ওগো  </a:t>
            </a:r>
            <a:r>
              <a:rPr lang="bn-BD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মা, তোমার কী মুরতি আজি দেখি রে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!</a:t>
            </a:r>
            <a:endParaRPr lang="en-US" sz="28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তোমার 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মুক্ত</a:t>
            </a:r>
            <a:r>
              <a:rPr lang="en-US" sz="2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শের </a:t>
            </a:r>
            <a:r>
              <a:rPr lang="bn-BD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পুঞ্জ মেঘে 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লুকায় </a:t>
            </a:r>
            <a:r>
              <a:rPr lang="bn-BD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অশনি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endParaRPr lang="en-US" sz="28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তোমার 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আঁচল </a:t>
            </a:r>
            <a:r>
              <a:rPr lang="bn-BD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ঝলে আকাশতলে 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রৌদ্রবসনী!</a:t>
            </a:r>
            <a:endParaRPr lang="en-US" sz="28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ওগো 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মা</a:t>
            </a:r>
            <a:r>
              <a:rPr lang="bn-BD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, তোমায় দেখে আখিঁ না ফিরে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!</a:t>
            </a:r>
            <a:endParaRPr lang="en-US" sz="28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তোমার 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দুয়ার </a:t>
            </a:r>
            <a:r>
              <a:rPr lang="bn-BD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আজি খুলে গেছে </a:t>
            </a:r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সোনার </a:t>
            </a:r>
            <a:r>
              <a:rPr lang="bn-BD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মন্দিরে!!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69"/>
          <a:stretch/>
        </p:blipFill>
        <p:spPr>
          <a:xfrm>
            <a:off x="5867400" y="1145907"/>
            <a:ext cx="3251200" cy="2199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67200"/>
            <a:ext cx="3371889" cy="243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6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01" b="9148"/>
          <a:stretch/>
        </p:blipFill>
        <p:spPr>
          <a:xfrm>
            <a:off x="4963797" y="2895600"/>
            <a:ext cx="3862863" cy="26284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219200" y="304800"/>
            <a:ext cx="678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যখন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অনাদরে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চাই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নি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মুখে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ভেবেছিলাম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দুঃখিনী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মা</a:t>
            </a:r>
            <a:endParaRPr lang="en-US" sz="24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আছে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ভাঙা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ঘরে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একলা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পড়ে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,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দুখের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বুঝি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নাইকো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সীমা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কোথা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সে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তোর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দরিদ্র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বেশ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কোথা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সে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তোর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মলিন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হাসি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-</a:t>
            </a:r>
          </a:p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আকাশে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আজ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ছড়িয়ে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গে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ল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ওই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চরণের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দীপ্তিরাশি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!</a:t>
            </a:r>
          </a:p>
          <a:p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ওগো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মা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মুরতি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আজি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রে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!</a:t>
            </a:r>
          </a:p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দুয়ার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আজি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খুলে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গেছে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সোনার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মন্দিরে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।।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37" y="2876309"/>
            <a:ext cx="3862863" cy="262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5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85800" y="228600"/>
            <a:ext cx="7239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 smtClean="0">
              <a:ln w="1905"/>
              <a:solidFill>
                <a:schemeClr val="accent5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Vertical Scroll 16"/>
          <p:cNvSpPr/>
          <p:nvPr/>
        </p:nvSpPr>
        <p:spPr>
          <a:xfrm>
            <a:off x="2286000" y="68943"/>
            <a:ext cx="3467100" cy="615043"/>
          </a:xfrm>
          <a:prstGeom prst="vertic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bn-BD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দলগত</a:t>
            </a:r>
            <a:r>
              <a:rPr lang="bn-IN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কাজ</a:t>
            </a:r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71745-6696-4871-8D06-A6B55BBCB281}" type="datetime1">
              <a:rPr lang="en-US" smtClean="0"/>
              <a:pPr/>
              <a:t>8/8/2016</a:t>
            </a:fld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41024206"/>
              </p:ext>
            </p:extLst>
          </p:nvPr>
        </p:nvGraphicFramePr>
        <p:xfrm>
          <a:off x="689548" y="914400"/>
          <a:ext cx="7467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53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0"/>
            <a:ext cx="4356578" cy="2728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3581400"/>
            <a:ext cx="716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আজি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দুখের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রাতে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সুখের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স্রোতে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ভাসাও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ধরণী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-</a:t>
            </a:r>
          </a:p>
          <a:p>
            <a:r>
              <a:rPr lang="en-US" sz="3600" dirty="0" err="1"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অভয়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বাজে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হৃদয়মাঝে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হৃদয়হরণী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!</a:t>
            </a:r>
            <a:endParaRPr lang="bn-BD" sz="36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3600" dirty="0">
                <a:latin typeface="NikoshBAN" pitchFamily="2" charset="0"/>
                <a:cs typeface="NikoshBAN" pitchFamily="2" charset="0"/>
              </a:rPr>
              <a:t> ওগো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মা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তোমায় 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দেখে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দেখে আঁখি 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না ফিরে!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তোমার দুয়ার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আজি 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খুলে গেছে সোনার মন্দিরে!!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  <a:p>
            <a:endParaRPr lang="en-US" sz="3600" dirty="0">
              <a:latin typeface="NikoshBAN" pitchFamily="2" charset="0"/>
              <a:cs typeface="NikoshBAN" pitchFamily="2" charset="0"/>
            </a:endParaRPr>
          </a:p>
          <a:p>
            <a:endParaRPr lang="en-US" sz="3600" dirty="0">
              <a:latin typeface="NikoshBAN" pitchFamily="2" charset="0"/>
              <a:cs typeface="NikoshBAN" pitchFamily="2" charset="0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0016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52400" y="1278081"/>
            <a:ext cx="7467600" cy="838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কবি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বাংলা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ভাষা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সাহিত্যকে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কিভাবে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সমৃদ্ধ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করেছেন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2400" y="2116281"/>
            <a:ext cx="3825068" cy="6149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  (ক)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লাভ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করে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495801" y="2130650"/>
            <a:ext cx="4267200" cy="614918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</a:t>
            </a:r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)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নাট্য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অভিনয়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করে</a:t>
            </a:r>
            <a:endParaRPr lang="en-US" sz="3200" dirty="0"/>
          </a:p>
        </p:txBody>
      </p:sp>
      <p:sp>
        <p:nvSpPr>
          <p:cNvPr id="31" name="Rectangle 30"/>
          <p:cNvSpPr/>
          <p:nvPr/>
        </p:nvSpPr>
        <p:spPr>
          <a:xfrm>
            <a:off x="152400" y="3070860"/>
            <a:ext cx="3837423" cy="5867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  (গ)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পারিবারিক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সহায়তায়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72000" y="3124200"/>
            <a:ext cx="4267200" cy="58674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স্বশিক্ষা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সাধনায়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125190" y="820881"/>
            <a:ext cx="3200400" cy="45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বহুনির্বাচনী প্রশ্ন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9026" y="4267200"/>
            <a:ext cx="8434973" cy="838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২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‘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অভয়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বাজে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হৃদয়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মাঝে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’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বোঝানো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-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  <a:p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0600" y="4999185"/>
            <a:ext cx="3467167" cy="5867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(ক)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অধিকার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সচেতচতা</a:t>
            </a:r>
            <a:endParaRPr lang="en-US" sz="3200" dirty="0"/>
          </a:p>
        </p:txBody>
      </p:sp>
      <p:sp>
        <p:nvSpPr>
          <p:cNvPr id="22" name="Rectangle 21"/>
          <p:cNvSpPr/>
          <p:nvPr/>
        </p:nvSpPr>
        <p:spPr>
          <a:xfrm>
            <a:off x="5062227" y="5870516"/>
            <a:ext cx="2697390" cy="58674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(ঘ)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ভয়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ভীতি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নাই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/>
          </a:p>
        </p:txBody>
      </p:sp>
      <p:sp>
        <p:nvSpPr>
          <p:cNvPr id="24" name="Rectangle 23"/>
          <p:cNvSpPr/>
          <p:nvPr/>
        </p:nvSpPr>
        <p:spPr>
          <a:xfrm>
            <a:off x="990601" y="5929053"/>
            <a:ext cx="3467166" cy="5867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(গ)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মনে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সাহস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জাগা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 smtClean="0"/>
          </a:p>
        </p:txBody>
      </p:sp>
      <p:sp>
        <p:nvSpPr>
          <p:cNvPr id="26" name="Rectangle 25"/>
          <p:cNvSpPr/>
          <p:nvPr/>
        </p:nvSpPr>
        <p:spPr>
          <a:xfrm>
            <a:off x="5062227" y="4999185"/>
            <a:ext cx="2697390" cy="616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(খ)</a:t>
            </a:r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প্রেরণা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পাওয়া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418178" y="190500"/>
            <a:ext cx="3039590" cy="457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2971800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√</a:t>
            </a:r>
            <a:endParaRPr lang="en-US" sz="4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191829" y="315190"/>
            <a:ext cx="1524000" cy="1468581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সঠিক উত্তরের জন্য এখানে ক্লিক করুন </a:t>
            </a:r>
            <a:endParaRPr lang="en-US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63410" y="5839650"/>
            <a:ext cx="762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√</a:t>
            </a:r>
            <a:endParaRPr lang="en-US" sz="4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4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85800" y="304800"/>
            <a:ext cx="7538049" cy="419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৩।</a:t>
            </a:r>
            <a:r>
              <a:rPr lang="en-US" sz="2400" dirty="0">
                <a:solidFill>
                  <a:schemeClr val="tx1"/>
                </a:solidFill>
                <a:cs typeface="NikoshBAN"/>
              </a:rPr>
              <a:t> </a:t>
            </a:r>
            <a:r>
              <a:rPr lang="bn-BD" sz="2400" dirty="0" smtClean="0">
                <a:solidFill>
                  <a:schemeClr val="tx1"/>
                </a:solidFill>
                <a:cs typeface="NikoshBAN"/>
              </a:rPr>
              <a:t>‘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আবার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আসিব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আমি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বাংলার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নদী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মাঠ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খেত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ভালোবেসে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’</a:t>
            </a:r>
            <a:endParaRPr lang="en-US" sz="2400" dirty="0" smtClean="0">
              <a:ea typeface="Times New Roman"/>
              <a:cs typeface="NikoshBAN"/>
            </a:endParaRPr>
          </a:p>
          <a:p>
            <a:pPr>
              <a:lnSpc>
                <a:spcPct val="115000"/>
              </a:lnSpc>
            </a:pPr>
            <a:r>
              <a:rPr lang="bn-BD" sz="2400" dirty="0">
                <a:latin typeface="NikoshBAN" pitchFamily="2" charset="0"/>
                <a:ea typeface="Times New Roman"/>
                <a:cs typeface="NikoshBAN" pitchFamily="2" charset="0"/>
              </a:rPr>
              <a:t>উদ্দীপকের ভাব  সাদৃশ্যপূর্ণ কবিতার যে চরণে  প্রকাশ </a:t>
            </a:r>
            <a:r>
              <a:rPr lang="en-US" sz="2400" dirty="0" err="1">
                <a:latin typeface="NikoshBAN" pitchFamily="2" charset="0"/>
                <a:ea typeface="Times New Roman"/>
                <a:cs typeface="NikoshBAN" pitchFamily="2" charset="0"/>
              </a:rPr>
              <a:t>পেয়েছে</a:t>
            </a:r>
            <a:r>
              <a:rPr lang="en-US" sz="2400" dirty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ea typeface="Times New Roman"/>
                <a:cs typeface="NikoshBAN" pitchFamily="2" charset="0"/>
              </a:rPr>
              <a:t>তা</a:t>
            </a:r>
            <a:r>
              <a:rPr lang="en-US" sz="2400" dirty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ea typeface="Times New Roman"/>
                <a:cs typeface="NikoshBAN" pitchFamily="2" charset="0"/>
              </a:rPr>
              <a:t>হলো</a:t>
            </a:r>
            <a:r>
              <a:rPr lang="en-US" sz="2400" dirty="0">
                <a:latin typeface="NikoshBAN" pitchFamily="2" charset="0"/>
                <a:ea typeface="Times New Roman"/>
                <a:cs typeface="NikoshBAN" pitchFamily="2" charset="0"/>
              </a:rPr>
              <a:t>-</a:t>
            </a:r>
          </a:p>
          <a:p>
            <a:pPr>
              <a:lnSpc>
                <a:spcPct val="115000"/>
              </a:lnSpc>
            </a:pP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i.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যখন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অনাদরে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চাই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নি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মুখে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ভেবেছিলাম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দুঃখিনী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 smtClean="0">
                <a:latin typeface="NikoshBAN" pitchFamily="2" charset="0"/>
                <a:cs typeface="NikoshBAN" pitchFamily="2" charset="0"/>
              </a:rPr>
              <a:t>মা</a:t>
            </a:r>
            <a:endParaRPr lang="en-US" sz="2400" dirty="0">
              <a:ea typeface="Times New Roman"/>
              <a:cs typeface="Vrinda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আকাশে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আজ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ছড়িয়ে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গে</a:t>
            </a:r>
            <a:r>
              <a:rPr lang="bn-BD" sz="2400" dirty="0">
                <a:latin typeface="NikoshBAN" pitchFamily="2" charset="0"/>
                <a:cs typeface="NikoshBAN" pitchFamily="2" charset="0"/>
              </a:rPr>
              <a:t>ল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ওই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চরণের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দীপ্তিরাশি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!</a:t>
            </a:r>
          </a:p>
          <a:p>
            <a:r>
              <a:rPr lang="en-US" sz="2400" dirty="0" err="1">
                <a:latin typeface="NikoshBAN" pitchFamily="2" charset="0"/>
                <a:cs typeface="NikoshBAN" pitchFamily="2" charset="0"/>
              </a:rPr>
              <a:t>ওগো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মা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তোমার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মুরতি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আজি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রে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! </a:t>
            </a:r>
            <a:endParaRPr lang="bn-BD" sz="24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iii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. </a:t>
            </a:r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ওগো মা, তোমায় দেখে দেখে আখিঁ না ফিরে!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তোমার দুয়ার আজি খুলে গেছে সোনার মন্দিরে!!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>
              <a:lnSpc>
                <a:spcPct val="115000"/>
              </a:lnSpc>
            </a:pP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কোনটি সঠিক?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286022" y="4640759"/>
            <a:ext cx="2209800" cy="609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(ক)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ও 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</a:t>
            </a:r>
            <a:endParaRPr lang="en-US" sz="2800" dirty="0"/>
          </a:p>
        </p:txBody>
      </p:sp>
      <p:sp>
        <p:nvSpPr>
          <p:cNvPr id="30" name="Rectangle 29"/>
          <p:cNvSpPr/>
          <p:nvPr/>
        </p:nvSpPr>
        <p:spPr>
          <a:xfrm>
            <a:off x="4876800" y="4628271"/>
            <a:ext cx="22098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খ) 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iii. </a:t>
            </a:r>
            <a:endParaRPr lang="en-US" sz="2800" dirty="0"/>
          </a:p>
        </p:txBody>
      </p:sp>
      <p:sp>
        <p:nvSpPr>
          <p:cNvPr id="31" name="Rectangle 30"/>
          <p:cNvSpPr/>
          <p:nvPr/>
        </p:nvSpPr>
        <p:spPr>
          <a:xfrm>
            <a:off x="1286022" y="5635079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(গ)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iii</a:t>
            </a:r>
            <a:endParaRPr lang="en-US" sz="2800" dirty="0"/>
          </a:p>
        </p:txBody>
      </p:sp>
      <p:sp>
        <p:nvSpPr>
          <p:cNvPr id="32" name="Rectangle 31"/>
          <p:cNvSpPr/>
          <p:nvPr/>
        </p:nvSpPr>
        <p:spPr>
          <a:xfrm>
            <a:off x="4876800" y="5486400"/>
            <a:ext cx="22098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iii. 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315200" y="76200"/>
            <a:ext cx="1524000" cy="1468581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সঠিক উত্তরের জন্য এখানে ক্লিক করুন </a:t>
            </a:r>
            <a:endParaRPr lang="en-US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0797" y="4640759"/>
            <a:ext cx="53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√</a:t>
            </a:r>
            <a:endParaRPr lang="en-US" sz="4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98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311884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n-BD" sz="20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788" y="7345090"/>
            <a:ext cx="1750423" cy="1167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87" y="7476487"/>
            <a:ext cx="4619625" cy="21050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00" y="7386566"/>
            <a:ext cx="5080000" cy="288486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000" y="7550250"/>
            <a:ext cx="3810000" cy="28575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800" y="8214600"/>
            <a:ext cx="2438400" cy="18288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000" y="7674000"/>
            <a:ext cx="3810000" cy="38100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625" y="7404900"/>
            <a:ext cx="8286750" cy="46482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025" y="8181150"/>
            <a:ext cx="4933950" cy="36957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71800" y="65662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72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42" y="1019770"/>
            <a:ext cx="7390115" cy="4648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005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5" name="Diagram group"/>
          <p:cNvGrpSpPr/>
          <p:nvPr/>
        </p:nvGrpSpPr>
        <p:grpSpPr>
          <a:xfrm>
            <a:off x="1295400" y="1600200"/>
            <a:ext cx="6352309" cy="4693557"/>
            <a:chOff x="3240138" y="-1"/>
            <a:chExt cx="3008262" cy="4617357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grpSp>
          <p:nvGrpSpPr>
            <p:cNvPr id="6" name="Group 5"/>
            <p:cNvGrpSpPr/>
            <p:nvPr/>
          </p:nvGrpSpPr>
          <p:grpSpPr>
            <a:xfrm>
              <a:off x="3240138" y="-1"/>
              <a:ext cx="3008262" cy="4617357"/>
              <a:chOff x="3240138" y="-1"/>
              <a:chExt cx="3008262" cy="4617357"/>
            </a:xfrm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7" name="Flowchart: Manual Operation 6"/>
              <p:cNvSpPr/>
              <p:nvPr/>
            </p:nvSpPr>
            <p:spPr>
              <a:xfrm rot="16200000">
                <a:off x="2435590" y="804547"/>
                <a:ext cx="4617357" cy="3008262"/>
              </a:xfrm>
              <a:prstGeom prst="flowChartManualOperation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p3d prstMaterial="matte">
                <a:bevelT w="127000" h="63500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8" name="Flowchart: Manual Operation 4"/>
              <p:cNvSpPr/>
              <p:nvPr/>
            </p:nvSpPr>
            <p:spPr>
              <a:xfrm rot="21600000">
                <a:off x="3240138" y="923470"/>
                <a:ext cx="3008262" cy="277041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84150" tIns="0" rIns="186624" bIns="0" numCol="1" spcCol="1270" anchor="ctr" anchorCtr="0">
                <a:noAutofit/>
              </a:bodyPr>
              <a:lstStyle/>
              <a:p>
                <a:pPr lvl="0" algn="l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900" b="1" kern="1200" dirty="0" smtClean="0"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BD" sz="2900" b="1" kern="1200" dirty="0" smtClean="0">
                    <a:latin typeface="NikoshBAN" pitchFamily="2" charset="0"/>
                    <a:cs typeface="NikoshBAN" pitchFamily="2" charset="0"/>
                  </a:rPr>
                  <a:t> </a:t>
                </a:r>
                <a:endParaRPr lang="en-US" sz="2900" kern="1200" dirty="0"/>
              </a:p>
            </p:txBody>
          </p:sp>
        </p:grpSp>
      </p:grpSp>
      <p:sp>
        <p:nvSpPr>
          <p:cNvPr id="9" name="Cloud 8"/>
          <p:cNvSpPr/>
          <p:nvPr/>
        </p:nvSpPr>
        <p:spPr>
          <a:xfrm>
            <a:off x="2057400" y="609600"/>
            <a:ext cx="4419600" cy="9906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71601" y="3623813"/>
            <a:ext cx="62761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বাংলার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প্রকৃতির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ভারসাম্য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>
                <a:latin typeface="NikoshBAN" pitchFamily="2" charset="0"/>
                <a:cs typeface="NikoshBAN" pitchFamily="2" charset="0"/>
              </a:rPr>
              <a:t> রক্ষায়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আমাদের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কী</a:t>
            </a:r>
            <a:r>
              <a:rPr lang="bn-BD" sz="3200" b="1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পদক্ষেপ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নেওয়া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উচিত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 ১০টি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বাক্যে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লিখে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আনবে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।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6738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9809" y="457200"/>
            <a:ext cx="5116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bn-BD" sz="4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সবাইকে </a:t>
            </a:r>
            <a:r>
              <a:rPr lang="bn-BD" sz="4400" b="1" dirty="0" smtClean="0"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4400" b="1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705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0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13D3D2-717D-48E6-80FB-93B43227CCF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1844674"/>
            <a:ext cx="8534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শিক্ষামন্ত্রণালয়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মাউশি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এনসিটিবি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এটুআই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সংশ্লিষ্ট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কর্মকর্তাবৃন্দ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2895600"/>
            <a:ext cx="8534400" cy="34607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কন্টেন্ট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সম্পাদক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হিসেবে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যাঁদের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পরামর্শ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তত্ত্বাবধানে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মডেল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কন্টেন্ট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সমৃদ্ধ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তাঁরা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হলেন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57200" indent="-457200" algn="just">
              <a:buFont typeface="Wingdings" pitchFamily="2" charset="2"/>
              <a:buChar char="q"/>
            </a:pP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 ফেরদৌস হোসেন,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সহযোগী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অধ্যাপক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বাংলা,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টিটিসি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খুলনা</a:t>
            </a:r>
            <a:endParaRPr lang="bn-BD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57200" indent="-457200" algn="just">
              <a:buFont typeface="Wingdings" pitchFamily="2" charset="2"/>
              <a:buChar char="q"/>
            </a:pPr>
            <a:r>
              <a:rPr lang="bn-BD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 নিগার সুলতানা,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রী</a:t>
            </a:r>
            <a:r>
              <a:rPr lang="en-US" sz="280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অধ্যাপক</a:t>
            </a:r>
            <a:r>
              <a:rPr lang="bn-BD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বাংলা, ফেনী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সরকারি কলেজ, ফেনী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 জেস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মী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 জাহান খানম, প্রভাষক</a:t>
            </a:r>
            <a:r>
              <a:rPr lang="bn-BD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বাংলা,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টিটিসি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(মহিলা), ময়মনসিংহ</a:t>
            </a:r>
            <a:endParaRPr lang="en-US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24200" y="381000"/>
            <a:ext cx="3505200" cy="990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কৃতজ্ঞতা স্বীকার 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85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0F13-5069-4930-AD62-5C851AC3E3D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 descr="Bogra-Cantt-Public-Colle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0" y="1719262"/>
            <a:ext cx="1428750" cy="14382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" name="Group 1"/>
          <p:cNvGrpSpPr/>
          <p:nvPr/>
        </p:nvGrpSpPr>
        <p:grpSpPr>
          <a:xfrm>
            <a:off x="96370" y="-130432"/>
            <a:ext cx="3429000" cy="4309535"/>
            <a:chOff x="-13447" y="948265"/>
            <a:chExt cx="2438400" cy="3014135"/>
          </a:xfrm>
        </p:grpSpPr>
        <p:pic>
          <p:nvPicPr>
            <p:cNvPr id="7" name="Picture 6" descr="ca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3447" y="948265"/>
              <a:ext cx="2438400" cy="298026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hoto0337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968" y="1438835"/>
              <a:ext cx="2019569" cy="2523565"/>
            </a:xfrm>
            <a:prstGeom prst="ellipse">
              <a:avLst/>
            </a:prstGeom>
            <a:ln>
              <a:noFill/>
            </a:ln>
            <a:effectLst>
              <a:softEdge rad="317500"/>
            </a:effectLst>
          </p:spPr>
        </p:pic>
      </p:grpSp>
      <p:sp>
        <p:nvSpPr>
          <p:cNvPr id="12" name="TextBox 11"/>
          <p:cNvSpPr txBox="1"/>
          <p:nvPr/>
        </p:nvSpPr>
        <p:spPr>
          <a:xfrm>
            <a:off x="2286000" y="4245625"/>
            <a:ext cx="4800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bn-BD" sz="32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: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সপ্তম</a:t>
            </a:r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: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বাংলা প্রথম পত্র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৪০ মিনিট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205752" y="877193"/>
            <a:ext cx="786204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</a:p>
          <a:p>
            <a:pPr algn="ctr"/>
            <a:r>
              <a:rPr lang="bn-BD" sz="40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সাবরিনা জেরিন</a:t>
            </a:r>
          </a:p>
          <a:p>
            <a:pPr algn="ctr"/>
            <a:r>
              <a:rPr lang="bn-BD" sz="28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সহকারী  শিক্ষক</a:t>
            </a:r>
          </a:p>
          <a:p>
            <a:pPr algn="ctr"/>
            <a:r>
              <a:rPr lang="en-US" sz="16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sabrinazerin85@gmail.com</a:t>
            </a:r>
          </a:p>
          <a:p>
            <a:pPr algn="ctr"/>
            <a:endParaRPr lang="bn-BD" sz="2800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বগুড়া </a:t>
            </a:r>
            <a:r>
              <a:rPr lang="bn-BD" sz="32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ক্যান্টনমেন্ট পাবলিক স্কুল ও কলেজ, বগুড়া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1268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599"/>
            <a:ext cx="5334000" cy="52360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81201" y="5279570"/>
            <a:ext cx="5312228" cy="11974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দেখা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যাচ্ছে</a:t>
            </a:r>
            <a:r>
              <a:rPr lang="bn-BD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6772" y="5295897"/>
            <a:ext cx="5388428" cy="11974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বাংলাদেশের মানচিত্র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83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209800" y="349311"/>
            <a:ext cx="4866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হৃদয়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62400" y="1244691"/>
            <a:ext cx="2393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রবীন্দ্রনাথ ঠাকুর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68945"/>
            <a:ext cx="5900057" cy="393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8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Scroll 3"/>
          <p:cNvSpPr/>
          <p:nvPr/>
        </p:nvSpPr>
        <p:spPr>
          <a:xfrm>
            <a:off x="1976718" y="174171"/>
            <a:ext cx="3962400" cy="914400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66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609600" y="1295400"/>
            <a:ext cx="7924800" cy="49530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solidFill>
              <a:schemeClr val="accent3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3888" indent="-623888" algn="just">
              <a:defRPr/>
            </a:pPr>
            <a:r>
              <a:rPr lang="en-US" sz="3600" dirty="0" smtClean="0">
                <a:ln w="1143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</a:t>
            </a:r>
            <a:r>
              <a:rPr lang="bn-BD" sz="3600" dirty="0" smtClean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</a:t>
            </a:r>
            <a:r>
              <a:rPr lang="en-US" sz="3600" dirty="0" smtClean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600" dirty="0" smtClean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শেষে শিক্ষার্থীরা</a:t>
            </a:r>
            <a:r>
              <a:rPr lang="en-US" sz="3600" dirty="0" smtClean="0">
                <a:ln w="1143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endParaRPr lang="en-US" sz="3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623888" indent="-623888" algn="just">
              <a:defRPr/>
            </a:pPr>
            <a:r>
              <a:rPr lang="bn-BD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</a:t>
            </a:r>
            <a:r>
              <a:rPr lang="bn-IN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পরিচিতি ব</a:t>
            </a:r>
            <a:r>
              <a:rPr 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র্ণনা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bn-IN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পারবে।</a:t>
            </a:r>
          </a:p>
          <a:p>
            <a:pPr marL="623888" indent="-623888" algn="just">
              <a:defRPr/>
            </a:pPr>
            <a:r>
              <a:rPr lang="bn-IN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কবিতাটি</a:t>
            </a:r>
            <a:r>
              <a:rPr lang="bn-BD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শুদ্ধ উচ্চারণে পড়তে পারবে।</a:t>
            </a:r>
          </a:p>
          <a:p>
            <a:pPr marL="628650" indent="-628650" algn="just">
              <a:defRPr/>
            </a:pPr>
            <a:r>
              <a:rPr lang="bn-IN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</a:t>
            </a:r>
            <a:r>
              <a:rPr lang="bn-BD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নতুন </a:t>
            </a:r>
            <a:r>
              <a:rPr lang="bn-IN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শব্দগুলো</a:t>
            </a:r>
            <a:r>
              <a:rPr lang="bn-BD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bn-BD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অনুচ্ছেদ গঠন </a:t>
            </a:r>
            <a:r>
              <a:rPr lang="bn-BD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r>
              <a:rPr lang="bn-IN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তে</a:t>
            </a:r>
            <a:r>
              <a:rPr lang="bn-BD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পারবে।   </a:t>
            </a:r>
          </a:p>
          <a:p>
            <a:pPr marL="628650" indent="-628650" algn="just">
              <a:defRPr/>
            </a:pPr>
            <a:r>
              <a:rPr lang="bn-IN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৪</a:t>
            </a:r>
            <a:r>
              <a:rPr lang="bn-BD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কবিতার চরণসমূহের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ভাবার্থ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বিশ্লেষণ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bn-BD" sz="3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628650" indent="-628650" algn="just">
              <a:defRPr/>
            </a:pPr>
            <a:endParaRPr lang="bn-BD" sz="3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1BF57-4D41-4F6C-9BFB-34DA8F78889D}" type="datetime1">
              <a:rPr lang="en-US" smtClean="0"/>
              <a:pPr/>
              <a:t>8/8/2016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6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21" descr="Rabindranath_Tagore_-_A_Poet_like_no_Oth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56" y="406324"/>
            <a:ext cx="1978166" cy="29672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3136239" y="228600"/>
            <a:ext cx="58674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১৮৬১ খ্রিস্টাব্দের </a:t>
            </a:r>
            <a:r>
              <a:rPr lang="bn-BD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৭ই মে</a:t>
            </a:r>
            <a:r>
              <a:rPr lang="bn-BD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bn-BD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বাংলা ১২৬৮ সনের </a:t>
            </a:r>
          </a:p>
          <a:p>
            <a:pPr algn="ctr"/>
            <a:r>
              <a:rPr lang="bn-BD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২৫শে </a:t>
            </a:r>
            <a:r>
              <a:rPr lang="bn-BD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বৈশাখ কলকাতা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য়</a:t>
            </a:r>
            <a:r>
              <a:rPr lang="bn-BD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জোড়াসাঁকোর ঠাকুর</a:t>
            </a:r>
          </a:p>
          <a:p>
            <a:pPr algn="ctr"/>
            <a:r>
              <a:rPr lang="bn-BD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পরিবারে </a:t>
            </a:r>
            <a:r>
              <a:rPr lang="bn-BD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জন্মগ্রহণ </a:t>
            </a:r>
            <a:r>
              <a:rPr lang="bn-BD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করেন।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83937" y="3505200"/>
            <a:ext cx="6891636" cy="2688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bn-BD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গীতাঞ্জলী, শেষের কবিতা, চিত্রা, কড়ি ও কোমল,  সোনার তরী ইত্যাদি। </a:t>
            </a:r>
            <a:r>
              <a:rPr lang="bn-BD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তিনি শুধু কবি নন। কথা সাহিত্যিক, </a:t>
            </a:r>
          </a:p>
          <a:p>
            <a:pPr algn="ctr"/>
            <a:r>
              <a:rPr lang="bn-BD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নাট্যকার, </a:t>
            </a:r>
            <a:r>
              <a:rPr lang="bn-BD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bn-BD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গীতিকার, </a:t>
            </a:r>
            <a:r>
              <a:rPr lang="bn-BD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সুর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কার</a:t>
            </a:r>
            <a:r>
              <a:rPr lang="bn-BD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bn-BD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চিত্রশিল্পী,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চিন্তাবিদ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</a:t>
            </a:r>
            <a:endParaRPr lang="bn-BD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সমাজসেবী ও শিক্ষাবিদ।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64566" y="4850688"/>
            <a:ext cx="7186443" cy="1321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64674" y="1868177"/>
            <a:ext cx="64389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       ১৯১৩ </a:t>
            </a:r>
            <a:r>
              <a:rPr lang="bn-BD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সালে রবীন্দ্রনাথ গীতাঞ্জলী কাব্যের জন্য 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এশিয়ার মধ্যে প্রথম সাহিত্যে </a:t>
            </a:r>
            <a:r>
              <a:rPr lang="bn-BD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নোবেল 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পুরস্কার লাভ করেন।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55643" y="3714977"/>
            <a:ext cx="1817848" cy="678511"/>
          </a:xfrm>
          <a:prstGeom prst="rect">
            <a:avLst/>
          </a:prstGeom>
        </p:spPr>
        <p:txBody>
          <a:bodyPr wrap="none">
            <a:prstTxWarp prst="textTriangleInverted">
              <a:avLst/>
            </a:prstTxWarp>
            <a:spAutoFit/>
          </a:bodyPr>
          <a:lstStyle/>
          <a:p>
            <a:r>
              <a:rPr lang="bn-BD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রবীন্দ্রনাথ ঠাকুর</a:t>
            </a:r>
            <a:endParaRPr lang="en-US" sz="4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32679" y="406324"/>
            <a:ext cx="1243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জন্ম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: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0797" y="4393488"/>
            <a:ext cx="2233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উল্লেখযোগ্য </a:t>
            </a: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গ্রন্থ এবং </a:t>
            </a:r>
            <a:r>
              <a:rPr lang="bn-B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সাহিত্যের </a:t>
            </a: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ব্যাপ্তি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800" dirty="0"/>
          </a:p>
        </p:txBody>
      </p:sp>
      <p:sp>
        <p:nvSpPr>
          <p:cNvPr id="39" name="TextBox 38"/>
          <p:cNvSpPr txBox="1"/>
          <p:nvPr/>
        </p:nvSpPr>
        <p:spPr>
          <a:xfrm>
            <a:off x="990600" y="6172200"/>
            <a:ext cx="1574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মৃত্যু: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49202" y="6193275"/>
            <a:ext cx="6413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১৯৪১ খ্রিষ্টাব্দের ৭ ই আগস্ট( ২২ শে শ্রাবণ, ১৩৪৮ বঙ্গাব্দ)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332679" y="1889948"/>
            <a:ext cx="12432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নোবেল 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পুরস্কার</a:t>
            </a:r>
            <a:r>
              <a:rPr 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1626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5" grpId="0"/>
      <p:bldP spid="36" grpId="0"/>
      <p:bldP spid="2" grpId="0"/>
      <p:bldP spid="38" grpId="0"/>
      <p:bldP spid="39" grpId="0"/>
      <p:bldP spid="40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p Arrow Callout 9"/>
          <p:cNvSpPr/>
          <p:nvPr/>
        </p:nvSpPr>
        <p:spPr>
          <a:xfrm>
            <a:off x="2242457" y="3550920"/>
            <a:ext cx="3276600" cy="2667000"/>
          </a:xfrm>
          <a:prstGeom prst="upArrow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আদর্শ পাঠ</a:t>
            </a:r>
            <a:endParaRPr lang="en-US" sz="4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 descr="IMG_20140821_0012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8590" y="295275"/>
            <a:ext cx="4340860" cy="3255645"/>
          </a:xfrm>
          <a:prstGeom prst="round2Diag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53C8-B923-4EFB-84F6-848AB15372F1}" type="datetime1">
              <a:rPr lang="en-US" smtClean="0"/>
              <a:pPr/>
              <a:t>8/8/2016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Down Arrow 3"/>
          <p:cNvSpPr/>
          <p:nvPr/>
        </p:nvSpPr>
        <p:spPr>
          <a:xfrm>
            <a:off x="2362200" y="47065"/>
            <a:ext cx="4876800" cy="1781735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সরব পাঠ</a:t>
            </a:r>
            <a:endParaRPr lang="en-US" sz="4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IMG_20140821_001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2562224"/>
            <a:ext cx="4807527" cy="3305175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976</Words>
  <Application>Microsoft Office PowerPoint</Application>
  <PresentationFormat>On-screen Show (4:3)</PresentationFormat>
  <Paragraphs>165</Paragraphs>
  <Slides>22</Slides>
  <Notes>12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ZERIN</dc:creator>
  <cp:lastModifiedBy>ZERIN</cp:lastModifiedBy>
  <cp:revision>50</cp:revision>
  <dcterms:created xsi:type="dcterms:W3CDTF">2006-08-16T00:00:00Z</dcterms:created>
  <dcterms:modified xsi:type="dcterms:W3CDTF">2016-08-08T01:37:54Z</dcterms:modified>
</cp:coreProperties>
</file>